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0" r:id="rId2"/>
    <p:sldId id="271" r:id="rId3"/>
    <p:sldId id="281" r:id="rId4"/>
    <p:sldId id="282" r:id="rId5"/>
    <p:sldId id="283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377" autoAdjust="0"/>
  </p:normalViewPr>
  <p:slideViewPr>
    <p:cSldViewPr>
      <p:cViewPr>
        <p:scale>
          <a:sx n="76" d="100"/>
          <a:sy n="76" d="100"/>
        </p:scale>
        <p:origin x="-13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CA38D-C650-4337-AA0F-E8410D57CA09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3A0C7-E57D-4B1E-9976-D85636ADE90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110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3A0C7-E57D-4B1E-9976-D85636ADE909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3A0C7-E57D-4B1E-9976-D85636ADE90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3A0C7-E57D-4B1E-9976-D85636ADE90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3A0C7-E57D-4B1E-9976-D85636ADE90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3A0C7-E57D-4B1E-9976-D85636ADE909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3A0C7-E57D-4B1E-9976-D85636ADE909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FEB3EF2-C94A-4011-8BBA-99AD5AF4FBBF}" type="datetimeFigureOut">
              <a:rPr lang="en-US" smtClean="0"/>
              <a:pPr/>
              <a:t>3/14/2013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04FD27-B4A9-4324-B2BF-FE529EBE954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56" y="2000240"/>
            <a:ext cx="6715172" cy="1877437"/>
          </a:xfrm>
        </p:spPr>
        <p:txBody>
          <a:bodyPr wrap="square">
            <a:spAutoFit/>
          </a:bodyPr>
          <a:lstStyle/>
          <a:p>
            <a:r>
              <a:rPr lang="en-GB" sz="4400" dirty="0" smtClean="0">
                <a:latin typeface="Calibri" pitchFamily="34" charset="0"/>
              </a:rPr>
              <a:t>Developing A Problem-based Learning Module</a:t>
            </a:r>
            <a:br>
              <a:rPr lang="en-GB" sz="4400" dirty="0" smtClean="0">
                <a:latin typeface="Calibri" pitchFamily="34" charset="0"/>
              </a:rPr>
            </a:br>
            <a:r>
              <a:rPr lang="en-GB" sz="2800" dirty="0" smtClean="0">
                <a:solidFill>
                  <a:srgbClr val="4E5B6F"/>
                </a:solidFill>
                <a:latin typeface="Calibri" pitchFamily="34" charset="0"/>
              </a:rPr>
              <a:t>Practical Group Work Session</a:t>
            </a:r>
            <a:endParaRPr lang="en-GB" sz="4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>
                <a:solidFill>
                  <a:srgbClr val="0070C0"/>
                </a:solidFill>
                <a:latin typeface="Calibri" pitchFamily="34" charset="0"/>
              </a:rPr>
              <a:t>The Brief – the V-C again . . 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>
                <a:latin typeface="Calibri" pitchFamily="34" charset="0"/>
              </a:rPr>
              <a:t>Your vice-chancellor, after reviewing the Green League </a:t>
            </a:r>
            <a:r>
              <a:rPr lang="en-US" dirty="0" smtClean="0">
                <a:latin typeface="Calibri" pitchFamily="34" charset="0"/>
              </a:rPr>
              <a:t>Tables</a:t>
            </a:r>
            <a:r>
              <a:rPr lang="en-US" dirty="0">
                <a:latin typeface="Calibri" pitchFamily="34" charset="0"/>
              </a:rPr>
              <a:t>, has determined that one, of a number of responses that they would like to see implemented, is for all academic departments to incorporate a sustainability </a:t>
            </a:r>
            <a:r>
              <a:rPr lang="en-US" dirty="0" smtClean="0">
                <a:latin typeface="Calibri" pitchFamily="34" charset="0"/>
              </a:rPr>
              <a:t>themed ‘champion’ module that is either within their degrees or offered as an elective.</a:t>
            </a:r>
            <a:endParaRPr lang="en-US" dirty="0">
              <a:latin typeface="Calibri" pitchFamily="34" charset="0"/>
            </a:endParaRPr>
          </a:p>
          <a:p>
            <a:pPr lvl="0">
              <a:spcAft>
                <a:spcPts val="600"/>
              </a:spcAft>
            </a:pPr>
            <a:r>
              <a:rPr lang="en-US" dirty="0">
                <a:latin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</a:rPr>
              <a:t>v-c </a:t>
            </a:r>
            <a:r>
              <a:rPr lang="en-US" dirty="0">
                <a:latin typeface="Calibri" pitchFamily="34" charset="0"/>
              </a:rPr>
              <a:t>sees this module as being essentially a problem-based, student-</a:t>
            </a:r>
            <a:r>
              <a:rPr lang="en-US" dirty="0" err="1">
                <a:latin typeface="Calibri" pitchFamily="34" charset="0"/>
              </a:rPr>
              <a:t>centred</a:t>
            </a:r>
            <a:r>
              <a:rPr lang="en-US" dirty="0">
                <a:latin typeface="Calibri" pitchFamily="34" charset="0"/>
              </a:rPr>
              <a:t> module with students working in small teams </a:t>
            </a:r>
            <a:r>
              <a:rPr lang="en-US" dirty="0" smtClean="0">
                <a:latin typeface="Calibri" pitchFamily="34" charset="0"/>
              </a:rPr>
              <a:t>developing </a:t>
            </a:r>
            <a:r>
              <a:rPr lang="en-US" dirty="0">
                <a:latin typeface="Calibri" pitchFamily="34" charset="0"/>
              </a:rPr>
              <a:t>a whole raft of </a:t>
            </a:r>
            <a:r>
              <a:rPr lang="en-US" dirty="0" smtClean="0">
                <a:latin typeface="Calibri" pitchFamily="34" charset="0"/>
              </a:rPr>
              <a:t>graduate attributes / transferable skills </a:t>
            </a:r>
            <a:r>
              <a:rPr lang="en-US" dirty="0">
                <a:latin typeface="Calibri" pitchFamily="34" charset="0"/>
              </a:rPr>
              <a:t>along the way.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>
                <a:solidFill>
                  <a:srgbClr val="0070C0"/>
                </a:solidFill>
                <a:latin typeface="Calibri" pitchFamily="34" charset="0"/>
              </a:rPr>
              <a:t>The Brief Continued . . 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>
                <a:latin typeface="Calibri" pitchFamily="34" charset="0"/>
              </a:rPr>
              <a:t>Your </a:t>
            </a:r>
            <a:r>
              <a:rPr lang="en-US" dirty="0" smtClean="0">
                <a:latin typeface="Calibri" pitchFamily="34" charset="0"/>
              </a:rPr>
              <a:t>v-c </a:t>
            </a:r>
            <a:r>
              <a:rPr lang="en-US" dirty="0">
                <a:latin typeface="Calibri" pitchFamily="34" charset="0"/>
              </a:rPr>
              <a:t>understands that ‘one-size-does-NOT-fit-all’ and so there are a number of design scenarios . . . but they </a:t>
            </a:r>
            <a:r>
              <a:rPr lang="en-US" dirty="0" smtClean="0">
                <a:latin typeface="Calibri" pitchFamily="34" charset="0"/>
              </a:rPr>
              <a:t>ideally use </a:t>
            </a:r>
            <a:r>
              <a:rPr lang="en-US" dirty="0">
                <a:latin typeface="Calibri" pitchFamily="34" charset="0"/>
              </a:rPr>
              <a:t>technology supported </a:t>
            </a:r>
            <a:r>
              <a:rPr lang="en-US" dirty="0" smtClean="0">
                <a:latin typeface="Calibri" pitchFamily="34" charset="0"/>
              </a:rPr>
              <a:t>learning.</a:t>
            </a:r>
            <a:endParaRPr lang="en-US" dirty="0">
              <a:latin typeface="Calibri" pitchFamily="34" charset="0"/>
            </a:endParaRPr>
          </a:p>
          <a:p>
            <a:pPr lvl="0">
              <a:spcAft>
                <a:spcPts val="600"/>
              </a:spcAft>
            </a:pPr>
            <a:r>
              <a:rPr lang="en-US" dirty="0" smtClean="0">
                <a:latin typeface="Calibri" pitchFamily="34" charset="0"/>
              </a:rPr>
              <a:t>Your </a:t>
            </a:r>
            <a:r>
              <a:rPr lang="en-US" dirty="0">
                <a:latin typeface="Calibri" pitchFamily="34" charset="0"/>
              </a:rPr>
              <a:t>team </a:t>
            </a:r>
            <a:r>
              <a:rPr lang="en-US" dirty="0" smtClean="0">
                <a:latin typeface="Calibri" pitchFamily="34" charset="0"/>
              </a:rPr>
              <a:t>has </a:t>
            </a:r>
            <a:r>
              <a:rPr lang="en-US" dirty="0">
                <a:latin typeface="Calibri" pitchFamily="34" charset="0"/>
              </a:rPr>
              <a:t>volunteered / been encouraged to be a </a:t>
            </a:r>
            <a:r>
              <a:rPr lang="en-US" dirty="0" smtClean="0">
                <a:latin typeface="Calibri" pitchFamily="34" charset="0"/>
              </a:rPr>
              <a:t>PBL-sustainability / skills champion</a:t>
            </a:r>
            <a:r>
              <a:rPr lang="en-US" dirty="0">
                <a:latin typeface="Calibri" pitchFamily="34" charset="0"/>
              </a:rPr>
              <a:t>!</a:t>
            </a:r>
          </a:p>
          <a:p>
            <a:pPr lvl="0">
              <a:spcAft>
                <a:spcPts val="600"/>
              </a:spcAft>
            </a:pPr>
            <a:r>
              <a:rPr lang="en-US" dirty="0" smtClean="0">
                <a:latin typeface="Calibri" pitchFamily="34" charset="0"/>
              </a:rPr>
              <a:t>You have already chosen </a:t>
            </a:r>
            <a:r>
              <a:rPr lang="en-US" dirty="0">
                <a:latin typeface="Calibri" pitchFamily="34" charset="0"/>
              </a:rPr>
              <a:t>one of the </a:t>
            </a:r>
            <a:r>
              <a:rPr lang="en-US" dirty="0" smtClean="0">
                <a:latin typeface="Calibri" pitchFamily="34" charset="0"/>
              </a:rPr>
              <a:t>scenarios </a:t>
            </a:r>
            <a:r>
              <a:rPr lang="en-US" dirty="0">
                <a:latin typeface="Calibri" pitchFamily="34" charset="0"/>
              </a:rPr>
              <a:t>(next </a:t>
            </a:r>
            <a:r>
              <a:rPr lang="en-US" dirty="0" smtClean="0">
                <a:latin typeface="Calibri" pitchFamily="34" charset="0"/>
              </a:rPr>
              <a:t>slide); map out </a:t>
            </a:r>
            <a:r>
              <a:rPr lang="en-US" dirty="0">
                <a:latin typeface="Calibri" pitchFamily="34" charset="0"/>
              </a:rPr>
              <a:t>a workable </a:t>
            </a:r>
            <a:r>
              <a:rPr lang="en-US" dirty="0" smtClean="0">
                <a:latin typeface="Calibri" pitchFamily="34" charset="0"/>
              </a:rPr>
              <a:t>12 week module meeting </a:t>
            </a:r>
            <a:r>
              <a:rPr lang="en-US" dirty="0">
                <a:latin typeface="Calibri" pitchFamily="34" charset="0"/>
              </a:rPr>
              <a:t>the key design criteria (see later). </a:t>
            </a:r>
          </a:p>
          <a:p>
            <a:pPr lvl="0">
              <a:spcAft>
                <a:spcPts val="600"/>
              </a:spcAft>
            </a:pPr>
            <a:r>
              <a:rPr lang="en-US" dirty="0">
                <a:latin typeface="Calibri" pitchFamily="34" charset="0"/>
              </a:rPr>
              <a:t>Your </a:t>
            </a:r>
            <a:r>
              <a:rPr lang="en-US" dirty="0" smtClean="0">
                <a:latin typeface="Calibri" pitchFamily="34" charset="0"/>
              </a:rPr>
              <a:t>v-c requires a 5 </a:t>
            </a:r>
            <a:r>
              <a:rPr lang="en-US" dirty="0">
                <a:latin typeface="Calibri" pitchFamily="34" charset="0"/>
              </a:rPr>
              <a:t>min ‘pitch’ of your </a:t>
            </a:r>
            <a:r>
              <a:rPr lang="en-US" dirty="0" smtClean="0">
                <a:latin typeface="Calibri" pitchFamily="34" charset="0"/>
              </a:rPr>
              <a:t>‘champion’ module. </a:t>
            </a:r>
          </a:p>
          <a:p>
            <a:pPr lvl="0">
              <a:spcAft>
                <a:spcPts val="600"/>
              </a:spcAft>
            </a:pPr>
            <a:r>
              <a:rPr lang="en-US" dirty="0" smtClean="0">
                <a:latin typeface="Calibri" pitchFamily="34" charset="0"/>
              </a:rPr>
              <a:t>30 </a:t>
            </a:r>
            <a:r>
              <a:rPr lang="en-US" dirty="0" err="1" smtClean="0">
                <a:latin typeface="Calibri" pitchFamily="34" charset="0"/>
              </a:rPr>
              <a:t>mins</a:t>
            </a:r>
            <a:r>
              <a:rPr lang="en-US" dirty="0" smtClean="0">
                <a:latin typeface="Calibri" pitchFamily="34" charset="0"/>
              </a:rPr>
              <a:t> – go, good </a:t>
            </a:r>
            <a:r>
              <a:rPr lang="en-US" dirty="0">
                <a:latin typeface="Calibri" pitchFamily="34" charset="0"/>
              </a:rPr>
              <a:t>luck!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66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>
                <a:solidFill>
                  <a:srgbClr val="0070C0"/>
                </a:solidFill>
                <a:latin typeface="Calibri" pitchFamily="34" charset="0"/>
              </a:rPr>
              <a:t>The Scenarios . . .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544" y="1601416"/>
            <a:ext cx="7488832" cy="5256584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sz="2600" b="1" dirty="0" smtClean="0">
                <a:latin typeface="Calibri" pitchFamily="34" charset="0"/>
              </a:rPr>
              <a:t>Scenario </a:t>
            </a:r>
            <a:r>
              <a:rPr lang="en-US" sz="2600" b="1" dirty="0">
                <a:latin typeface="Calibri" pitchFamily="34" charset="0"/>
              </a:rPr>
              <a:t>1</a:t>
            </a:r>
            <a:r>
              <a:rPr lang="en-US" sz="2600" dirty="0">
                <a:latin typeface="Calibri" pitchFamily="34" charset="0"/>
              </a:rPr>
              <a:t>: The NEW </a:t>
            </a:r>
            <a:r>
              <a:rPr lang="en-US" sz="2600" dirty="0" smtClean="0">
                <a:latin typeface="Calibri" pitchFamily="34" charset="0"/>
              </a:rPr>
              <a:t>health-based module is for Level 5 students studying a health-related degree; the module will involve them working with communities and identifying how sustainability is relevant to their subject.</a:t>
            </a:r>
            <a:endParaRPr lang="en-US" sz="2600" dirty="0">
              <a:latin typeface="Calibri" pitchFamily="34" charset="0"/>
            </a:endParaRPr>
          </a:p>
          <a:p>
            <a:pPr lvl="0">
              <a:spcAft>
                <a:spcPts val="600"/>
              </a:spcAft>
            </a:pPr>
            <a:r>
              <a:rPr lang="en-US" sz="2600" b="1" dirty="0" smtClean="0">
                <a:solidFill>
                  <a:srgbClr val="0070C0"/>
                </a:solidFill>
                <a:latin typeface="Calibri" pitchFamily="34" charset="0"/>
              </a:rPr>
              <a:t>Scenario </a:t>
            </a:r>
            <a:r>
              <a:rPr lang="en-US" sz="2600" b="1" dirty="0">
                <a:solidFill>
                  <a:srgbClr val="0070C0"/>
                </a:solidFill>
                <a:latin typeface="Calibri" pitchFamily="34" charset="0"/>
              </a:rPr>
              <a:t>2</a:t>
            </a:r>
            <a:r>
              <a:rPr lang="en-US" sz="2600" dirty="0">
                <a:solidFill>
                  <a:srgbClr val="0070C0"/>
                </a:solidFill>
                <a:latin typeface="Calibri" pitchFamily="34" charset="0"/>
              </a:rPr>
              <a:t>: The NEW </a:t>
            </a:r>
            <a:r>
              <a:rPr lang="en-US" sz="2600" dirty="0" smtClean="0">
                <a:solidFill>
                  <a:srgbClr val="0070C0"/>
                </a:solidFill>
                <a:latin typeface="Calibri" pitchFamily="34" charset="0"/>
              </a:rPr>
              <a:t>option </a:t>
            </a:r>
            <a:r>
              <a:rPr lang="en-US" sz="2600" dirty="0">
                <a:solidFill>
                  <a:srgbClr val="0070C0"/>
                </a:solidFill>
                <a:latin typeface="Calibri" pitchFamily="34" charset="0"/>
              </a:rPr>
              <a:t>module </a:t>
            </a:r>
            <a:r>
              <a:rPr lang="en-US" sz="2600" dirty="0" smtClean="0">
                <a:solidFill>
                  <a:srgbClr val="0070C0"/>
                </a:solidFill>
                <a:latin typeface="Calibri" pitchFamily="34" charset="0"/>
              </a:rPr>
              <a:t>is open to ANY Level 4 or Level 5 students, with the overall aim of improving the University’s compliance with ISO 14000+.</a:t>
            </a:r>
            <a:endParaRPr lang="en-US" sz="2600" dirty="0">
              <a:latin typeface="Calibri" pitchFamily="34" charset="0"/>
              <a:cs typeface="Calibri" pitchFamily="34" charset="0"/>
            </a:endParaRPr>
          </a:p>
          <a:p>
            <a:r>
              <a:rPr lang="en-US" sz="2600" b="1" dirty="0">
                <a:latin typeface="Calibri" pitchFamily="34" charset="0"/>
                <a:cs typeface="Calibri" pitchFamily="34" charset="0"/>
              </a:rPr>
              <a:t>Scenario </a:t>
            </a: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: A NEW core module at Masters level, with the task of proposing a </a:t>
            </a:r>
            <a:r>
              <a:rPr lang="en-US" sz="2600" dirty="0" err="1" smtClean="0">
                <a:latin typeface="Calibri" pitchFamily="34" charset="0"/>
                <a:cs typeface="Calibri" pitchFamily="34" charset="0"/>
              </a:rPr>
              <a:t>programme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 for improving the engagement of STAFF with the sustainability agenda, using a range of mechanisms and media.</a:t>
            </a:r>
          </a:p>
          <a:p>
            <a:r>
              <a:rPr lang="en-US" sz="2600" b="1" smtClean="0">
                <a:solidFill>
                  <a:srgbClr val="0070C0"/>
                </a:solidFill>
                <a:latin typeface="Calibri" pitchFamily="34" charset="0"/>
              </a:rPr>
              <a:t>Scenario </a:t>
            </a:r>
            <a:r>
              <a:rPr lang="en-US" sz="2600" b="1" dirty="0" smtClean="0">
                <a:solidFill>
                  <a:srgbClr val="0070C0"/>
                </a:solidFill>
                <a:latin typeface="Calibri" pitchFamily="34" charset="0"/>
              </a:rPr>
              <a:t>4</a:t>
            </a:r>
            <a:r>
              <a:rPr lang="en-US" sz="2600" smtClean="0">
                <a:solidFill>
                  <a:srgbClr val="0070C0"/>
                </a:solidFill>
                <a:latin typeface="Calibri" pitchFamily="34" charset="0"/>
              </a:rPr>
              <a:t>: </a:t>
            </a:r>
            <a:r>
              <a:rPr lang="en-US" sz="2600" dirty="0" smtClean="0">
                <a:solidFill>
                  <a:srgbClr val="0070C0"/>
                </a:solidFill>
                <a:latin typeface="Calibri" pitchFamily="34" charset="0"/>
              </a:rPr>
              <a:t>A NEW credit-bearing module for semester 2 of Level 4, that will engage with the local community on sustainability projects; numbers expected to be around 100, as it is one of a small number of electives.</a:t>
            </a:r>
            <a:endParaRPr lang="en-US" sz="2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80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-171400"/>
            <a:ext cx="7467600" cy="1143000"/>
          </a:xfrm>
        </p:spPr>
        <p:txBody>
          <a:bodyPr/>
          <a:lstStyle/>
          <a:p>
            <a:r>
              <a:rPr lang="en-GB" sz="3200" b="1" dirty="0" smtClean="0">
                <a:solidFill>
                  <a:srgbClr val="0070C0"/>
                </a:solidFill>
                <a:latin typeface="Calibri" pitchFamily="34" charset="0"/>
              </a:rPr>
              <a:t>The Design Criteria . . 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506916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  <a:buClr>
                <a:srgbClr val="7FD13B"/>
              </a:buClr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What </a:t>
            </a:r>
            <a:r>
              <a:rPr lang="en-US" dirty="0" smtClean="0">
                <a:solidFill>
                  <a:prstClr val="black"/>
                </a:solidFill>
                <a:latin typeface="Calibri" pitchFamily="34" charset="0"/>
              </a:rPr>
              <a:t>would be the key ‘problem’ theme of the module?</a:t>
            </a: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lvl="0">
              <a:spcAft>
                <a:spcPts val="600"/>
              </a:spcAft>
            </a:pPr>
            <a:r>
              <a:rPr lang="en-US" dirty="0" smtClean="0">
                <a:latin typeface="Calibri" pitchFamily="34" charset="0"/>
              </a:rPr>
              <a:t>What </a:t>
            </a:r>
            <a:r>
              <a:rPr lang="en-US" dirty="0">
                <a:latin typeface="Calibri" pitchFamily="34" charset="0"/>
              </a:rPr>
              <a:t>are the key needs / skills / </a:t>
            </a:r>
            <a:r>
              <a:rPr lang="en-US" dirty="0" smtClean="0">
                <a:latin typeface="Calibri" pitchFamily="34" charset="0"/>
              </a:rPr>
              <a:t>attributes would the module try to develop?</a:t>
            </a:r>
            <a:endParaRPr lang="en-US" dirty="0">
              <a:latin typeface="Calibri" pitchFamily="34" charset="0"/>
            </a:endParaRPr>
          </a:p>
          <a:p>
            <a:pPr lvl="0">
              <a:spcAft>
                <a:spcPts val="600"/>
              </a:spcAft>
            </a:pPr>
            <a:r>
              <a:rPr lang="en-US" dirty="0" smtClean="0">
                <a:latin typeface="Calibri" pitchFamily="34" charset="0"/>
              </a:rPr>
              <a:t>What would be the key delivery challenges?</a:t>
            </a:r>
          </a:p>
          <a:p>
            <a:pPr lvl="0">
              <a:spcAft>
                <a:spcPts val="600"/>
              </a:spcAft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How might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you ensure successful  group working?</a:t>
            </a:r>
          </a:p>
          <a:p>
            <a:pPr lvl="0">
              <a:spcAft>
                <a:spcPts val="600"/>
              </a:spcAft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853136"/>
          </a:xfrm>
        </p:spPr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spcAft>
                <a:spcPts val="600"/>
              </a:spcAft>
              <a:buSzPct val="70000"/>
              <a:buFont typeface="Wingdings"/>
              <a:buChar char="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How might you use technology to support the learning?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What might be an appropriate assessment package for the module?</a:t>
            </a:r>
          </a:p>
          <a:p>
            <a:pPr>
              <a:spcAft>
                <a:spcPts val="600"/>
              </a:spcAft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Outline any key challenges / obstacles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9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>
                <a:solidFill>
                  <a:srgbClr val="0070C0"/>
                </a:solidFill>
                <a:latin typeface="Calibri" pitchFamily="34" charset="0"/>
              </a:rPr>
              <a:t>The Feedback . . 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506916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Opportunities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853136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Challenges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6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488</TotalTime>
  <Words>443</Words>
  <Application>Microsoft Office PowerPoint</Application>
  <PresentationFormat>On-screen Show (4:3)</PresentationFormat>
  <Paragraphs>33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Developing A Problem-based Learning Module Practical Group Work Session</vt:lpstr>
      <vt:lpstr>The Brief – the V-C again . . .</vt:lpstr>
      <vt:lpstr>The Brief Continued . . .</vt:lpstr>
      <vt:lpstr>The Scenarios . . .</vt:lpstr>
      <vt:lpstr>The Design Criteria . . .</vt:lpstr>
      <vt:lpstr>The Feedback . . .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Graduate Attributes through the Sustainability Agenda and Problem-Based Learning</dc:title>
  <dc:creator>Sophie-pops</dc:creator>
  <cp:lastModifiedBy>Sophie Bessant</cp:lastModifiedBy>
  <cp:revision>43</cp:revision>
  <dcterms:created xsi:type="dcterms:W3CDTF">2012-11-19T10:26:20Z</dcterms:created>
  <dcterms:modified xsi:type="dcterms:W3CDTF">2013-03-14T17:26:38Z</dcterms:modified>
</cp:coreProperties>
</file>